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du="http://schemas.microsoft.com/office/word/2023/wordml/word16du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body>
    <w:p w14:paraId="0743749D" w14:textId="0EA9A73E" w:rsidR="00F55344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sz w:val="24"/>
          <w:szCs w:val="24"/>
        </w:rPr>
      </w:pPr>
      <w:r>
        <w:rPr>
          <w:rFonts w:ascii="Times New Roman" w:hAnsi="Times New Roman" w:cs="Times New Roman"/>
          <w:sz w:val="24"/>
          <w:szCs w:val="24"/>
        </w:rPr>
        <w:t>Аннотации докладов на заседании №2 семинара «Фторполимерные материалы и технологии» 15.06.2023</w:t>
      </w:r>
    </w:p>
    <w:p w14:paraId="664E6470" w14:textId="77777777" w:rsidR="00F55344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sz w:val="24"/>
          <w:szCs w:val="24"/>
        </w:rPr>
      </w:pPr>
    </w:p>
    <w:p w14:paraId="17FBFF09" w14:textId="41DD6A93" w:rsidR="00F55344" w:rsidRPr="00D01C08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bCs/>
          <w:sz w:val="24"/>
          <w:szCs w:val="24"/>
          <w:vertAlign w:val="superscript"/>
        </w:rPr>
      </w:pPr>
      <w:r w:rsidRPr="00D01C08">
        <w:rPr>
          <w:rFonts w:ascii="Times New Roman" w:hAnsi="Times New Roman" w:cs="Times New Roman"/>
          <w:sz w:val="24"/>
          <w:szCs w:val="24"/>
        </w:rPr>
        <w:t xml:space="preserve">Разработка технологии и организация производства ресурсосберегающего </w:t>
      </w:r>
      <w:r w:rsidRPr="00D01C08">
        <w:rPr>
          <w:rFonts w:ascii="Times New Roman" w:hAnsi="Times New Roman" w:cs="Times New Roman"/>
          <w:bCs/>
          <w:sz w:val="24"/>
          <w:szCs w:val="24"/>
        </w:rPr>
        <w:t xml:space="preserve">ультрадисперсного политетрафторэтилена марки </w:t>
      </w:r>
      <w:bookmarkStart w:id="0" w:name="_Hlk136460502"/>
      <w:r w:rsidRPr="00D01C08">
        <w:rPr>
          <w:rFonts w:ascii="Times New Roman" w:hAnsi="Times New Roman" w:cs="Times New Roman"/>
          <w:bCs/>
          <w:sz w:val="24"/>
          <w:szCs w:val="24"/>
        </w:rPr>
        <w:t>ФОРУМ</w:t>
      </w:r>
      <w:r w:rsidRPr="00D01C08">
        <w:rPr>
          <w:rFonts w:ascii="Times New Roman" w:hAnsi="Times New Roman" w:cs="Times New Roman"/>
          <w:bCs/>
          <w:sz w:val="24"/>
          <w:szCs w:val="24"/>
          <w:vertAlign w:val="superscript"/>
        </w:rPr>
        <w:t>®</w:t>
      </w:r>
      <w:bookmarkEnd w:id="0"/>
    </w:p>
    <w:p w14:paraId="3973C0E8" w14:textId="77777777" w:rsidR="00F55344" w:rsidRPr="00D01C08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sz w:val="24"/>
          <w:szCs w:val="24"/>
        </w:rPr>
      </w:pPr>
    </w:p>
    <w:p w14:paraId="59E745CD" w14:textId="2C4E495E" w:rsidR="00F55344" w:rsidRPr="00D01C08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sz w:val="24"/>
          <w:szCs w:val="24"/>
        </w:rPr>
      </w:pPr>
      <w:r w:rsidRPr="00D01C08">
        <w:rPr>
          <w:rFonts w:ascii="Times New Roman" w:hAnsi="Times New Roman" w:cs="Times New Roman"/>
          <w:sz w:val="24"/>
          <w:szCs w:val="24"/>
        </w:rPr>
        <w:t>Цветников А.К.  Институт химии ДВО РАН</w:t>
      </w:r>
      <w:r>
        <w:rPr>
          <w:rFonts w:ascii="Times New Roman" w:hAnsi="Times New Roman" w:cs="Times New Roman"/>
          <w:sz w:val="24"/>
          <w:szCs w:val="24"/>
        </w:rPr>
        <w:t xml:space="preserve">, г. Владивосток </w:t>
      </w:r>
    </w:p>
    <w:p w14:paraId="186DA0C4" w14:textId="77777777" w:rsidR="00F55344" w:rsidRPr="00D01C08" w:rsidRDefault="00F55344" w:rsidP="00F55344">
      <w:pPr>
        <w:spacing w:after="0" w:line="240" w:lineRule="auto"/>
        <w:ind w:firstLine="567"/>
        <w:jc w:val="center"/>
        <w:rPr>
          <w:rFonts w:ascii="Times New Roman" w:hAnsi="Times New Roman" w:cs="Times New Roman"/>
          <w:sz w:val="24"/>
          <w:szCs w:val="24"/>
        </w:rPr>
      </w:pPr>
    </w:p>
    <w:p w14:paraId="40BD4A22" w14:textId="77777777" w:rsidR="00F55344" w:rsidRPr="00D01C08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  <w:r w:rsidRPr="00D01C08">
        <w:rPr>
          <w:rFonts w:ascii="Times New Roman" w:hAnsi="Times New Roman" w:cs="Times New Roman"/>
          <w:sz w:val="24"/>
          <w:szCs w:val="24"/>
        </w:rPr>
        <w:t xml:space="preserve">В силу набора уникальных свойств политетрафторэтилен (ПТФЭ) нашёл широкое и разнообразное применение во многих отраслях: от атомной промышленности до медицины и быта, при этом зачастую он применяется в порошкообразной форме, а потому идёт поиск эффективных способов получения порошков.  Исследованиями, проведёнными в ИХ ДВО РАН, вопреки бытовавшему мнению, что при пиролизе ПТФЭ выделяются мономеры тетрафторэтилена и </w:t>
      </w:r>
      <w:proofErr w:type="spellStart"/>
      <w:r w:rsidRPr="00D01C08">
        <w:rPr>
          <w:rFonts w:ascii="Times New Roman" w:hAnsi="Times New Roman" w:cs="Times New Roman"/>
          <w:sz w:val="24"/>
          <w:szCs w:val="24"/>
        </w:rPr>
        <w:t>гексафторпропилена</w:t>
      </w:r>
      <w:proofErr w:type="spellEnd"/>
      <w:r w:rsidRPr="00D01C08">
        <w:rPr>
          <w:rFonts w:ascii="Times New Roman" w:hAnsi="Times New Roman" w:cs="Times New Roman"/>
          <w:sz w:val="24"/>
          <w:szCs w:val="24"/>
        </w:rPr>
        <w:t xml:space="preserve">, не склонных к полимеризации без специальных условий, была установлена возможность образования твердых полимерных частиц. Это позволило получить ультрадисперсный ПТФЭ (УПТФЭ) с размером частиц различной морфологии, включая </w:t>
      </w:r>
      <w:proofErr w:type="spellStart"/>
      <w:r w:rsidRPr="00D01C08">
        <w:rPr>
          <w:rFonts w:ascii="Times New Roman" w:hAnsi="Times New Roman" w:cs="Times New Roman"/>
          <w:sz w:val="24"/>
          <w:szCs w:val="24"/>
        </w:rPr>
        <w:t>онионную</w:t>
      </w:r>
      <w:proofErr w:type="spellEnd"/>
      <w:r w:rsidRPr="00D01C08">
        <w:rPr>
          <w:rFonts w:ascii="Times New Roman" w:hAnsi="Times New Roman" w:cs="Times New Roman"/>
          <w:sz w:val="24"/>
          <w:szCs w:val="24"/>
        </w:rPr>
        <w:t xml:space="preserve"> (луковичную), размером порядка 1 мкм.  Полученный продукт оказался эффективной добавкой к машинным маслам и лакокрасочным материалам. Были установлены технологические режимы, обеспечивающие выход продукта, достаточный для опытного производства порошков. Изучено их строение, получаемых продуктов, которые представляют собой композиты из высокомолекулярного ПТФЭ и низкомолекулярных фторпарафинов, именно последние увеличивают адгезию продукта с обрабатываемыми поверхностями. УПТФЭ при сохранении всех достоинств исходного материала легко наносится на любую поверхность в виде сухой смазки, легко проходит через масляные и топливные фильтры благодаря микронным размерам частиц и прочно удерживается на трущихся поверхностях деталей защищая их и масло от износа, снижая трение и затраты на ГСМ и повышая надежность техники. Сказанное подтвердили многочисленные лабораторные и натурные испытания в испытательных центрах и на автопредприятиях. УПТФЭ так же защищает стрелковое оружие от коррозии и износа, повышает его надежность, точность и кучность стрельбы, а в составе ЛКМ и в чистом виде способствует защите подводной части кораблей от обрастания и надводной от обледенения. </w:t>
      </w:r>
    </w:p>
    <w:p w14:paraId="38D1C668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  <w:r w:rsidRPr="00D01C08">
        <w:rPr>
          <w:rFonts w:ascii="Times New Roman" w:hAnsi="Times New Roman" w:cs="Times New Roman"/>
          <w:sz w:val="24"/>
          <w:szCs w:val="24"/>
        </w:rPr>
        <w:t xml:space="preserve">Было разработано, сконструировано и изготовлено оригинальное оборудование, налажено производство более 20 видов </w:t>
      </w:r>
      <w:proofErr w:type="spellStart"/>
      <w:r w:rsidRPr="00D01C08">
        <w:rPr>
          <w:rFonts w:ascii="Times New Roman" w:hAnsi="Times New Roman" w:cs="Times New Roman"/>
          <w:sz w:val="24"/>
          <w:szCs w:val="24"/>
        </w:rPr>
        <w:t>ресурсо</w:t>
      </w:r>
      <w:proofErr w:type="spellEnd"/>
      <w:r w:rsidRPr="00D01C08">
        <w:rPr>
          <w:rFonts w:ascii="Times New Roman" w:hAnsi="Times New Roman" w:cs="Times New Roman"/>
          <w:sz w:val="24"/>
          <w:szCs w:val="24"/>
        </w:rPr>
        <w:t xml:space="preserve">- и энергосберегающих материалов товарной продукции </w:t>
      </w:r>
      <w:r w:rsidRPr="00D01C08">
        <w:rPr>
          <w:rFonts w:ascii="Times New Roman" w:hAnsi="Times New Roman" w:cs="Times New Roman"/>
          <w:bCs/>
          <w:sz w:val="24"/>
          <w:szCs w:val="24"/>
        </w:rPr>
        <w:t>ФОРУМ</w:t>
      </w:r>
      <w:r w:rsidRPr="00D01C08">
        <w:rPr>
          <w:rFonts w:ascii="Times New Roman" w:hAnsi="Times New Roman" w:cs="Times New Roman"/>
          <w:bCs/>
          <w:sz w:val="24"/>
          <w:szCs w:val="24"/>
          <w:vertAlign w:val="superscript"/>
        </w:rPr>
        <w:t>®</w:t>
      </w:r>
      <w:r w:rsidRPr="00D01C08">
        <w:rPr>
          <w:rFonts w:ascii="Times New Roman" w:hAnsi="Times New Roman" w:cs="Times New Roman"/>
          <w:sz w:val="24"/>
          <w:szCs w:val="24"/>
          <w:vertAlign w:val="subscript"/>
        </w:rPr>
        <w:t xml:space="preserve">, </w:t>
      </w:r>
      <w:r w:rsidRPr="00D01C08">
        <w:rPr>
          <w:rFonts w:ascii="Times New Roman" w:hAnsi="Times New Roman" w:cs="Times New Roman"/>
          <w:sz w:val="24"/>
          <w:szCs w:val="24"/>
        </w:rPr>
        <w:t>кроме этого, создан сегмент рынка фторполимерной автохимии, активно функционирующий почти 30 лет в розничной торговле России и ряда зарубежных стран.</w:t>
      </w:r>
    </w:p>
    <w:p w14:paraId="11A13DD6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02869F8C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777633F2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0BD8554B" w14:textId="77777777" w:rsidR="00F55344" w:rsidRPr="00F55344" w:rsidRDefault="00F55344" w:rsidP="00F55344">
      <w:pPr>
        <w:spacing w:after="160" w:line="259" w:lineRule="auto"/>
        <w:jc w:val="center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Политетрафторэтилен как реагент для получения </w:t>
      </w:r>
      <w:proofErr w:type="spellStart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нанокомпозитов</w:t>
      </w:r>
      <w:proofErr w:type="spellEnd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различного состава плазмохимическим методом</w:t>
      </w:r>
    </w:p>
    <w:p w14:paraId="054CC6C9" w14:textId="4A9C4F79" w:rsidR="00F55344" w:rsidRPr="00F55344" w:rsidRDefault="00F55344" w:rsidP="00F55344">
      <w:pPr>
        <w:spacing w:after="160" w:line="259" w:lineRule="auto"/>
        <w:jc w:val="center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Курявый В.Г.</w:t>
      </w:r>
      <w:r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Институт химии ДВО РАН</w:t>
      </w:r>
      <w:r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, г. Владивосток </w:t>
      </w:r>
    </w:p>
    <w:p w14:paraId="6D72CAC2" w14:textId="048C5BD4" w:rsidR="00F55344" w:rsidRPr="00F55344" w:rsidRDefault="00F55344" w:rsidP="00F55344">
      <w:pPr>
        <w:spacing w:after="160" w:line="259" w:lineRule="auto"/>
        <w:jc w:val="both"/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</w:pPr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Общепринято, что ПТФЭ прекрасный протекторный материал, но он, может быть, и реагентом при определенных условиях. Например, фторопласт используется как элемент топлива ракетной техники, при ударно-волновом воздействии на порошок металл-ПТФЭ могут образовываться фториды металлов, при термодеструкции ПТФЭ могут образовываться фторирующие реагенты. В докладе обсуждается авторский плазмохимический подход использования фторопласта в качестве реагента, сопровождающийся образованием наночастиц. Применялась деструкция фторопласта в плазме импульсного высоковольтного разряда, инициированного между металлическими </w:t>
      </w:r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lastRenderedPageBreak/>
        <w:t>электродами в различных газовых средах при атмосферном давлении. Получены композиты содержащие 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нанокристаллы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оксидов, фторидов или 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оксифторидов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металлов, наноразмерные аллотропные модификации углерода,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наноразмерный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ПТФЭ. Определено, что химический состав нанокристаллов варьируется в широких пределах выбором типа электродов.  Размер наночастиц регулируется размещением фторопласта в плазме, толщиной электродов, мощностью подводимого к электродам напряжения. Выяснено, что при определенных условиях эксперимента под воздействием плазмы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нанофибриллы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фторопласта выделяются из общей массы монолитного ПТФЭ и теряют фтор. При этом не происходит полного разрушения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нанофибрилл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, сохраняется их общий вид, остается некоторый фторуглеродный каркас, содержащий более 90 % углерода, молекулы ПТФЭ, а также молекулы, соответствующие по данным пиролитической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хроматомасс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спектроскопии,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кумуленовым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цепочкам, блокированным фрагментами молекул ПТФЭ. В массу разрушенных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нанофибрилл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вкраплены наночастицы фторидов либо оксидов металлов размерами 3 - 10 нм. Углеродная часть содержит частицы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нанографита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, а после прокаливания образцов наблюдаются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нанографеновые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области. При использовании электродов, содержащих палладий в полученных продуктах отмечено присутствие углеродных нанотрубок. При других условиях эксперимента образуются кристаллиты размерами 50 – 500 нм из нанокристаллов размерами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3 – 10 нм. В общий состав кристаллитов входят фториды, </w:t>
      </w:r>
      <w:proofErr w:type="spellStart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оксифториды</w:t>
      </w:r>
      <w:proofErr w:type="spellEnd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либо оксиды металлов. В случае благородных металлов образуются их </w:t>
      </w:r>
      <w:proofErr w:type="spellStart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нанокристаллы</w:t>
      </w:r>
      <w:proofErr w:type="spellEnd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размерами 3 - 50 нм. </w:t>
      </w:r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При использовании платиновых электродов, после выключения разряда происходит образование </w:t>
      </w:r>
      <w:proofErr w:type="spellStart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>нанодисперного</w:t>
      </w:r>
      <w:proofErr w:type="spellEnd"/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 ПТФЭ, частицы которого содержат платину. Выяснено, что без использования фторопласта далеко не все электроды разрушаются в плазме импульсного высоковольтного разряда до состояния порошков, однако введение в плазму фторопласта приводит к интенсивному разрушению.  </w:t>
      </w:r>
    </w:p>
    <w:p w14:paraId="67D96817" w14:textId="77777777" w:rsidR="00F55344" w:rsidRDefault="00F55344" w:rsidP="00F55344">
      <w:pPr>
        <w:spacing w:after="160" w:line="259" w:lineRule="auto"/>
        <w:jc w:val="both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  <w:r w:rsidRPr="00F55344">
        <w:rPr>
          <w:rFonts w:ascii="Times New Roman" w:hAnsi="Times New Roman" w:cs="Times New Roman"/>
          <w:kern w:val="2"/>
          <w:sz w:val="24"/>
          <w:szCs w:val="24"/>
          <w:shd w:val="clear" w:color="auto" w:fill="FFFFFF"/>
        </w:rPr>
        <w:t xml:space="preserve">Предложенный и запатентованный плазмохимический 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метод предоставляет возможность получения большого разнообразия по составу и морфологии образцов для академических исследований в области свойств, строения и механизмов образования наночастиц фторидов, оксидов, </w:t>
      </w:r>
      <w:proofErr w:type="spellStart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оксифторидов</w:t>
      </w:r>
      <w:proofErr w:type="spellEnd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металлов, наночастиц благородных металлов, </w:t>
      </w:r>
      <w:proofErr w:type="spellStart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наноразмерного</w:t>
      </w:r>
      <w:proofErr w:type="spellEnd"/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 ПТФЭ, аллотропных модификаций углерода. Проведены испытания некоторых полученных образцов в качестве катализаторов 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  <w:lang w:val="en-US"/>
        </w:rPr>
        <w:t>CO 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>в 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  <w:lang w:val="en-US"/>
        </w:rPr>
        <w:t>CO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  <w:vertAlign w:val="subscript"/>
        </w:rPr>
        <w:t>2</w:t>
      </w:r>
      <w:r w:rsidRPr="00F55344"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  <w:t xml:space="preserve">, анодных материалов литиевых источников тока, магнитных материалов. Результаты указывают на возможность практического применения получаемых таким способом продуктов. </w:t>
      </w:r>
    </w:p>
    <w:p w14:paraId="7BF97831" w14:textId="77777777" w:rsidR="00F55344" w:rsidRDefault="00F55344" w:rsidP="00F55344">
      <w:pPr>
        <w:spacing w:after="160" w:line="259" w:lineRule="auto"/>
        <w:jc w:val="both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</w:p>
    <w:p w14:paraId="00F2BF65" w14:textId="77777777" w:rsidR="00F55344" w:rsidRDefault="00F55344" w:rsidP="00F55344">
      <w:pPr>
        <w:spacing w:after="160" w:line="259" w:lineRule="auto"/>
        <w:jc w:val="both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</w:p>
    <w:p w14:paraId="06C58C81" w14:textId="77777777" w:rsidR="00F55344" w:rsidRPr="00F55344" w:rsidRDefault="00F55344" w:rsidP="00F55344">
      <w:pPr>
        <w:spacing w:after="0" w:line="360" w:lineRule="auto"/>
        <w:jc w:val="center"/>
        <w:rPr>
          <w:rFonts w:ascii="Times New Roman" w:eastAsiaTheme="minorEastAsia" w:hAnsi="Times New Roman" w:cs="Times New Roman"/>
          <w:iCs/>
          <w:sz w:val="24"/>
          <w:szCs w:val="24"/>
          <w:lang w:eastAsia="ru-RU"/>
        </w:rPr>
      </w:pPr>
      <w:r w:rsidRPr="00F55344">
        <w:rPr>
          <w:rFonts w:ascii="Times New Roman" w:eastAsiaTheme="minorEastAsia" w:hAnsi="Times New Roman" w:cs="Times New Roman"/>
          <w:iCs/>
          <w:sz w:val="24"/>
          <w:szCs w:val="24"/>
          <w:lang w:eastAsia="ru-RU"/>
        </w:rPr>
        <w:t>Фторполимерные аэрогели</w:t>
      </w:r>
    </w:p>
    <w:p w14:paraId="63ABE5E9" w14:textId="3BC375A1" w:rsidR="00F55344" w:rsidRPr="00F55344" w:rsidRDefault="00F55344" w:rsidP="00F55344">
      <w:pPr>
        <w:spacing w:after="0" w:line="360" w:lineRule="auto"/>
        <w:jc w:val="center"/>
        <w:rPr>
          <w:rFonts w:ascii="Times New Roman" w:eastAsiaTheme="minorEastAsia" w:hAnsi="Times New Roman" w:cs="Times New Roman"/>
          <w:iCs/>
          <w:sz w:val="24"/>
          <w:szCs w:val="24"/>
          <w:lang w:eastAsia="ru-RU"/>
        </w:rPr>
      </w:pPr>
      <w:r w:rsidRPr="00F55344">
        <w:rPr>
          <w:rFonts w:ascii="Times New Roman" w:eastAsiaTheme="minorEastAsia" w:hAnsi="Times New Roman" w:cs="Times New Roman"/>
          <w:iCs/>
          <w:sz w:val="24"/>
          <w:szCs w:val="24"/>
          <w:lang w:eastAsia="ru-RU"/>
        </w:rPr>
        <w:t xml:space="preserve">Лермонтов С.А., </w:t>
      </w:r>
      <w:r w:rsidRPr="00F55344">
        <w:rPr>
          <w:rFonts w:ascii="Times New Roman" w:eastAsiaTheme="minorEastAsia" w:hAnsi="Times New Roman" w:cs="Times New Roman"/>
          <w:iCs/>
          <w:color w:val="000000"/>
          <w:sz w:val="24"/>
          <w:szCs w:val="24"/>
          <w:lang w:eastAsia="ru-RU"/>
        </w:rPr>
        <w:t xml:space="preserve">ФИЦ </w:t>
      </w:r>
      <w:proofErr w:type="spellStart"/>
      <w:r w:rsidRPr="00F55344">
        <w:rPr>
          <w:rFonts w:ascii="Times New Roman" w:eastAsiaTheme="minorEastAsia" w:hAnsi="Times New Roman" w:cs="Times New Roman"/>
          <w:iCs/>
          <w:color w:val="000000"/>
          <w:sz w:val="24"/>
          <w:szCs w:val="24"/>
          <w:lang w:eastAsia="ru-RU"/>
        </w:rPr>
        <w:t>ПХФиМХ</w:t>
      </w:r>
      <w:proofErr w:type="spellEnd"/>
      <w:r w:rsidR="00B31F09" w:rsidRPr="00B31F09">
        <w:rPr>
          <w:rFonts w:ascii="Times New Roman" w:eastAsiaTheme="minorEastAsia" w:hAnsi="Times New Roman" w:cs="Times New Roman"/>
          <w:iCs/>
          <w:color w:val="000000"/>
          <w:sz w:val="24"/>
          <w:szCs w:val="24"/>
          <w:lang w:eastAsia="ru-RU"/>
        </w:rPr>
        <w:t xml:space="preserve">, г. Черноголовка </w:t>
      </w:r>
    </w:p>
    <w:p w14:paraId="54A00C8F" w14:textId="77777777" w:rsidR="00F55344" w:rsidRPr="00F55344" w:rsidRDefault="00F55344" w:rsidP="00F55344">
      <w:pPr>
        <w:autoSpaceDE w:val="0"/>
        <w:autoSpaceDN w:val="0"/>
        <w:adjustRightInd w:val="0"/>
        <w:spacing w:after="0" w:line="360" w:lineRule="auto"/>
        <w:jc w:val="both"/>
        <w:rPr>
          <w:rFonts w:ascii="Times New Roman" w:eastAsiaTheme="minorEastAsia" w:hAnsi="Times New Roman" w:cs="Times New Roman"/>
          <w:sz w:val="24"/>
          <w:szCs w:val="24"/>
          <w:lang w:eastAsia="ru-RU"/>
        </w:rPr>
      </w:pPr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 xml:space="preserve">Аэрогели (АГ) — это </w:t>
      </w:r>
      <w:proofErr w:type="spellStart"/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мезопористые</w:t>
      </w:r>
      <w:proofErr w:type="spellEnd"/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 xml:space="preserve"> материалы с очень низкой плотностью, большой удельной площадью поверхности, а также высокой пористостью, обеспечивающей низкую теплопроводность. 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А</w:t>
      </w:r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эрогели на 95–99% состоят из воздуха, благодаря чему обладают практически самой малой плотностью среди твердых веществ (менее 2.9 кг/м</w:t>
      </w:r>
      <w:r w:rsidRPr="00F55344">
        <w:rPr>
          <w:rFonts w:ascii="Times New Roman" w:eastAsiaTheme="minorEastAsia" w:hAnsi="Times New Roman" w:cs="Times New Roman"/>
          <w:sz w:val="24"/>
          <w:szCs w:val="24"/>
          <w:vertAlign w:val="superscript"/>
          <w:lang w:eastAsia="ru-RU"/>
        </w:rPr>
        <w:t>3</w:t>
      </w:r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), очень развитой поверхностью (более 1000 м</w:t>
      </w:r>
      <w:r w:rsidRPr="00F55344">
        <w:rPr>
          <w:rFonts w:ascii="Times New Roman" w:eastAsiaTheme="minorEastAsia" w:hAnsi="Times New Roman" w:cs="Times New Roman"/>
          <w:sz w:val="24"/>
          <w:szCs w:val="24"/>
          <w:vertAlign w:val="superscript"/>
          <w:lang w:eastAsia="ru-RU"/>
        </w:rPr>
        <w:t>2</w:t>
      </w:r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/г), крайне низкой теплопроводностью (до 0.004 Вт/(</w:t>
      </w:r>
      <w:proofErr w:type="spellStart"/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м•К</w:t>
      </w:r>
      <w:proofErr w:type="spellEnd"/>
      <w:r w:rsidRPr="00F55344">
        <w:rPr>
          <w:rFonts w:ascii="Times New Roman" w:eastAsiaTheme="minorEastAsia" w:hAnsi="Times New Roman" w:cs="Times New Roman"/>
          <w:sz w:val="24"/>
          <w:szCs w:val="24"/>
          <w:lang w:eastAsia="ru-RU"/>
        </w:rPr>
        <w:t>). Средний р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азмер пор аэрогеля находится в диапазоне 2-20 нм, что позволяет 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lastRenderedPageBreak/>
        <w:t xml:space="preserve">интегрировать в 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аэрогельную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 матрицу наноразмерные частицы, включая каталитически активные металлы, углеродные наноматериалы и др.</w:t>
      </w:r>
    </w:p>
    <w:p w14:paraId="1B0EBFE4" w14:textId="77777777" w:rsidR="00F55344" w:rsidRPr="00F55344" w:rsidRDefault="00F55344" w:rsidP="00F55344">
      <w:pPr>
        <w:autoSpaceDE w:val="0"/>
        <w:autoSpaceDN w:val="0"/>
        <w:adjustRightInd w:val="0"/>
        <w:spacing w:after="0" w:line="360" w:lineRule="auto"/>
        <w:jc w:val="both"/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</w:pP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Наиболее изучены т.н. 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металлоксидные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 АГ (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val="en-US" w:eastAsia="ru-RU"/>
        </w:rPr>
        <w:t>SiO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2, 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val="en-US" w:eastAsia="ru-RU"/>
        </w:rPr>
        <w:t>Al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2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val="en-US" w:eastAsia="ru-RU"/>
        </w:rPr>
        <w:t>O</w:t>
      </w:r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3, 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val="en-US" w:eastAsia="ru-RU"/>
        </w:rPr>
        <w:t>TiO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2 и т.д.), органические, в т.ч. полимерные, АГ исследованы существенно слабее. Особый интерес представляют полимерные АГ на основе фторопластов из-за их высокой гидрофобности, химической стойкости, 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биоинертности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 xml:space="preserve">. В докладе будет приведена информация о работах, ведущихся в ИФАВ РАН ФИЦ </w:t>
      </w:r>
      <w:proofErr w:type="spellStart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ПХФиМХ</w:t>
      </w:r>
      <w:proofErr w:type="spellEnd"/>
      <w:r w:rsidRPr="00F55344">
        <w:rPr>
          <w:rFonts w:ascii="Times New Roman" w:eastAsiaTheme="minorEastAsia" w:hAnsi="Times New Roman" w:cs="Times New Roman"/>
          <w:color w:val="000000"/>
          <w:sz w:val="24"/>
          <w:szCs w:val="24"/>
          <w:lang w:eastAsia="ru-RU"/>
        </w:rPr>
        <w:t>, по синтезу, изучению свойств и применению АГ на основе фторопластов Ф-42.</w:t>
      </w:r>
    </w:p>
    <w:p w14:paraId="09B7B904" w14:textId="77777777" w:rsidR="00F55344" w:rsidRPr="00F55344" w:rsidRDefault="00F55344" w:rsidP="00F55344">
      <w:pPr>
        <w:spacing w:after="160" w:line="259" w:lineRule="auto"/>
        <w:jc w:val="both"/>
        <w:rPr>
          <w:rFonts w:ascii="Times New Roman" w:hAnsi="Times New Roman" w:cs="Times New Roman"/>
          <w:color w:val="2C2D2E"/>
          <w:kern w:val="2"/>
          <w:sz w:val="24"/>
          <w:szCs w:val="24"/>
          <w:shd w:val="clear" w:color="auto" w:fill="FFFFFF"/>
        </w:rPr>
      </w:pPr>
    </w:p>
    <w:p w14:paraId="1A7B1EB0" w14:textId="77777777" w:rsidR="00F55344" w:rsidRPr="00F55344" w:rsidRDefault="00F55344" w:rsidP="00F55344">
      <w:pPr>
        <w:spacing w:after="160" w:line="259" w:lineRule="auto"/>
        <w:rPr>
          <w:kern w:val="2"/>
          <w:sz w:val="24"/>
          <w:szCs w:val="24"/>
        </w:rPr>
      </w:pPr>
    </w:p>
    <w:p w14:paraId="686FB714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62B54544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5F2F3876" w14:textId="77777777" w:rsidR="00F55344" w:rsidRDefault="00F55344" w:rsidP="00F55344">
      <w:pPr>
        <w:spacing w:after="0" w:line="240" w:lineRule="auto"/>
        <w:ind w:firstLine="567"/>
        <w:jc w:val="both"/>
        <w:rPr>
          <w:rFonts w:ascii="Times New Roman" w:hAnsi="Times New Roman" w:cs="Times New Roman"/>
          <w:sz w:val="24"/>
          <w:szCs w:val="24"/>
        </w:rPr>
      </w:pPr>
    </w:p>
    <w:p w14:paraId="31960340" w14:textId="77777777" w:rsidR="00F55344" w:rsidRPr="00C81874" w:rsidRDefault="00F55344" w:rsidP="00F55344"/>
    <w:p w14:paraId="312C6220" w14:textId="77777777" w:rsidR="00BD0D9F" w:rsidRDefault="00BD0D9F"/>
    <w:sectPr w:rsidR="00BD0D9F">
      <w:pgSz w:w="11906" w:h="16838"/>
      <w:pgMar w:top="1134" w:right="850" w:bottom="1134" w:left="1701" w:header="708" w:footer="708" w:gutter="0"/>
      <w:cols w:space="708"/>
      <w:docGrid w:linePitch="360"/>
    </w:sectPr>
  </w:body>
</w:document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font w:name="Calibri">
    <w:panose1 w:val="020F0502020204030204"/>
    <w:charset w:val="CC"/>
    <w:family w:val="swiss"/>
    <w:pitch w:val="variable"/>
    <w:sig w:usb0="E4002EFF" w:usb1="C000247B" w:usb2="00000009" w:usb3="00000000" w:csb0="000001FF" w:csb1="00000000"/>
  </w:font>
  <w:font w:name="Times New Roman">
    <w:panose1 w:val="02020603050405020304"/>
    <w:charset w:val="CC"/>
    <w:family w:val="roman"/>
    <w:pitch w:val="variable"/>
    <w:sig w:usb0="E0002EFF" w:usb1="C000785B" w:usb2="00000009" w:usb3="00000000" w:csb0="000001FF" w:csb1="00000000"/>
  </w:font>
  <w:font w:name="Calibri Light">
    <w:panose1 w:val="020F0302020204030204"/>
    <w:charset w:val="CC"/>
    <w:family w:val="swiss"/>
    <w:pitch w:val="variable"/>
    <w:sig w:usb0="E4002EFF" w:usb1="C000247B" w:usb2="00000009" w:usb3="00000000" w:csb0="000001FF" w:csb1="00000000"/>
  </w:font>
</w:fonts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sl="http://schemas.openxmlformats.org/schemaLibrary/2006/main" mc:Ignorable="w14 w15 w16se w16cid w16 w16cex w16sdtdh">
  <w:zoom w:percent="100"/>
  <w:proofState w:spelling="clean" w:grammar="clean"/>
  <w:defaultTabStop w:val="708"/>
  <w:characterSpacingControl w:val="doNotCompress"/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0"/>
  </w:compat>
  <w:rsids>
    <w:rsidRoot w:val="00BD0D9F"/>
    <w:rsid w:val="00B31F09"/>
    <w:rsid w:val="00BD0D9F"/>
    <w:rsid w:val="00F55344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ru-RU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6"/>
    <o:shapelayout v:ext="edit">
      <o:idmap v:ext="edit" data="1"/>
    </o:shapelayout>
  </w:shapeDefaults>
  <w:decimalSymbol w:val=","/>
  <w:listSeparator w:val=";"/>
  <w14:docId w14:val="630775CE"/>
  <w15:chartTrackingRefBased/>
  <w15:docId w15:val="{BC9E725C-294E-4D08-9F04-D7A18250BED9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docDefaults>
    <w:rPrDefault>
      <w:rPr>
        <w:rFonts w:asciiTheme="minorHAnsi" w:eastAsiaTheme="minorHAnsi" w:hAnsiTheme="minorHAnsi" w:cstheme="minorBidi"/>
        <w:kern w:val="2"/>
        <w:sz w:val="22"/>
        <w:szCs w:val="22"/>
        <w:lang w:val="ru-RU" w:eastAsia="en-US" w:bidi="ar-SA"/>
        <w14:ligatures w14:val="standardContextual"/>
      </w:rPr>
    </w:rPrDefault>
    <w:pPrDefault>
      <w:pPr>
        <w:spacing w:after="160" w:line="259" w:lineRule="auto"/>
      </w:pPr>
    </w:pPrDefault>
  </w:docDefaults>
  <w:latentStyles w:defLockedState="0" w:defUIPriority="99" w:defSemiHidden="0" w:defUnhideWhenUsed="0" w:defQFormat="0" w:count="376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  <w:lsdException w:name="Smart Link" w:semiHidden="1" w:unhideWhenUsed="1"/>
  </w:latentStyles>
  <w:style w:type="paragraph" w:default="1" w:styleId="a">
    <w:name w:val="Normal"/>
    <w:qFormat/>
    <w:rsid w:val="00F55344"/>
    <w:pPr>
      <w:spacing w:after="200" w:line="276" w:lineRule="auto"/>
    </w:pPr>
    <w:rPr>
      <w:kern w:val="0"/>
      <w14:ligatures w14:val="none"/>
    </w:rPr>
  </w:style>
  <w:style w:type="character" w:default="1" w:styleId="a0">
    <w:name w:val="Default Paragraph Font"/>
    <w:uiPriority w:val="1"/>
    <w:semiHidden/>
    <w:unhideWhenUsed/>
  </w:style>
  <w:style w:type="table" w:default="1" w:styleId="a1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2">
    <w:name w:val="No List"/>
    <w:uiPriority w:val="99"/>
    <w:semiHidden/>
    <w:unhideWhenUsed/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optimizeForBrowser/>
  <w:allowPNG/>
</w:webSettings>
</file>

<file path=word/_rels/document.xml.rels><?xml version="1.0" encoding="UTF-8" standalone="yes"?>
<Relationships xmlns="http://schemas.openxmlformats.org/package/2006/relationships"><Relationship Id="rId3" Type="http://schemas.openxmlformats.org/officeDocument/2006/relationships/webSettings" Target="webSettings.xml"/><Relationship Id="rId2" Type="http://schemas.openxmlformats.org/officeDocument/2006/relationships/settings" Target="settings.xml"/><Relationship Id="rId1" Type="http://schemas.openxmlformats.org/officeDocument/2006/relationships/styles" Target="styles.xml"/><Relationship Id="rId5" Type="http://schemas.openxmlformats.org/officeDocument/2006/relationships/theme" Target="theme/theme1.xml"/><Relationship Id="rId4" Type="http://schemas.openxmlformats.org/officeDocument/2006/relationships/fontTable" Target="fontTable.xml"/></Relationships>
</file>

<file path=word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10</TotalTime>
  <Pages>3</Pages>
  <Words>1027</Words>
  <Characters>5857</Characters>
  <Application>Microsoft Office Word</Application>
  <DocSecurity>0</DocSecurity>
  <Lines>48</Lines>
  <Paragraphs>13</Paragraphs>
  <ScaleCrop>false</ScaleCrop>
  <HeadingPairs>
    <vt:vector size="2" baseType="variant">
      <vt:variant>
        <vt:lpstr>Название</vt:lpstr>
      </vt:variant>
      <vt:variant>
        <vt:i4>1</vt:i4>
      </vt:variant>
    </vt:vector>
  </HeadingPairs>
  <TitlesOfParts>
    <vt:vector size="1" baseType="lpstr">
      <vt:lpstr/>
    </vt:vector>
  </TitlesOfParts>
  <Company/>
  <LinksUpToDate>false</LinksUpToDate>
  <CharactersWithSpaces>6871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Вячеслав Бузник</dc:creator>
  <cp:keywords/>
  <dc:description/>
  <cp:lastModifiedBy>Вячеслав Бузник</cp:lastModifiedBy>
  <cp:revision>2</cp:revision>
  <dcterms:created xsi:type="dcterms:W3CDTF">2023-06-02T14:01:00Z</dcterms:created>
  <dcterms:modified xsi:type="dcterms:W3CDTF">2023-06-02T14:13:00Z</dcterms:modified>
</cp:coreProperties>
</file>